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asta_de_Trabalho_do_Microsoft_Office_Excel_2007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view3D>
      <c:hPercent val="69"/>
      <c:depthPercent val="100"/>
      <c:rAngAx val="1"/>
    </c:view3D>
    <c:plotArea>
      <c:layout>
        <c:manualLayout>
          <c:layoutTarget val="inner"/>
          <c:xMode val="edge"/>
          <c:yMode val="edge"/>
          <c:x val="6.9337442218798187E-2"/>
          <c:y val="3.9215686274509803E-2"/>
          <c:w val="0.6271186440677966"/>
          <c:h val="0.85620915032679779"/>
        </c:manualLayout>
      </c:layout>
      <c:bar3DChart>
        <c:barDir val="col"/>
        <c:grouping val="clustered"/>
        <c:ser>
          <c:idx val="0"/>
          <c:order val="0"/>
          <c:tx>
            <c:strRef>
              <c:f>Sheet1!$A$2</c:f>
              <c:strCache>
                <c:ptCount val="1"/>
                <c:pt idx="0">
                  <c:v>planejamento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7</c:v>
                </c:pt>
                <c:pt idx="1">
                  <c:v>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organização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5</c:v>
                </c:pt>
                <c:pt idx="1">
                  <c:v>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controle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4</c:v>
                </c:pt>
                <c:pt idx="1">
                  <c:v>4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processo organizacional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Sheet1!$B$5:$C$5</c:f>
              <c:numCache>
                <c:formatCode>General</c:formatCode>
                <c:ptCount val="2"/>
                <c:pt idx="0">
                  <c:v>3</c:v>
                </c:pt>
                <c:pt idx="1">
                  <c:v>8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conhecer mercado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Sheet1!$B$6:$C$6</c:f>
              <c:numCache>
                <c:formatCode>General</c:formatCode>
                <c:ptCount val="2"/>
                <c:pt idx="0">
                  <c:v>2</c:v>
                </c:pt>
                <c:pt idx="1">
                  <c:v>7</c:v>
                </c:pt>
              </c:numCache>
            </c:numRef>
          </c:val>
        </c:ser>
        <c:ser>
          <c:idx val="5"/>
          <c:order val="5"/>
          <c:tx>
            <c:strRef>
              <c:f>Sheet1!$A$7</c:f>
              <c:strCache>
                <c:ptCount val="1"/>
                <c:pt idx="0">
                  <c:v>gerenciamento financeiro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Sheet1!$B$7:$C$7</c:f>
              <c:numCache>
                <c:formatCode>General</c:formatCode>
                <c:ptCount val="2"/>
                <c:pt idx="0">
                  <c:v>2</c:v>
                </c:pt>
                <c:pt idx="1">
                  <c:v>5</c:v>
                </c:pt>
              </c:numCache>
            </c:numRef>
          </c:val>
        </c:ser>
        <c:ser>
          <c:idx val="6"/>
          <c:order val="6"/>
          <c:tx>
            <c:strRef>
              <c:f>Sheet1!$A$8</c:f>
              <c:strCache>
                <c:ptCount val="1"/>
                <c:pt idx="0">
                  <c:v>leis trabalhistas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Sheet1!$B$8:$C$8</c:f>
              <c:numCache>
                <c:formatCode>General</c:formatCode>
                <c:ptCount val="2"/>
                <c:pt idx="0">
                  <c:v>2</c:v>
                </c:pt>
                <c:pt idx="1">
                  <c:v>2</c:v>
                </c:pt>
              </c:numCache>
            </c:numRef>
          </c:val>
        </c:ser>
        <c:ser>
          <c:idx val="7"/>
          <c:order val="7"/>
          <c:tx>
            <c:strRef>
              <c:f>Sheet1!$A$9</c:f>
              <c:strCache>
                <c:ptCount val="1"/>
                <c:pt idx="0">
                  <c:v>previsão vendas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Sheet1!$B$9:$C$9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</c:ser>
        <c:ser>
          <c:idx val="8"/>
          <c:order val="8"/>
          <c:tx>
            <c:strRef>
              <c:f>Sheet1!$A$10</c:f>
              <c:strCache>
                <c:ptCount val="1"/>
                <c:pt idx="0">
                  <c:v>logística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Sheet1!$B$10:$C$10</c:f>
              <c:numCache>
                <c:formatCode>General</c:formatCode>
                <c:ptCount val="2"/>
                <c:pt idx="0">
                  <c:v>1</c:v>
                </c:pt>
                <c:pt idx="1">
                  <c:v>6</c:v>
                </c:pt>
              </c:numCache>
            </c:numRef>
          </c:val>
        </c:ser>
        <c:ser>
          <c:idx val="9"/>
          <c:order val="9"/>
          <c:tx>
            <c:strRef>
              <c:f>Sheet1!$A$11</c:f>
              <c:strCache>
                <c:ptCount val="1"/>
                <c:pt idx="0">
                  <c:v>planejamento marketing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Sheet1!$B$11:$C$11</c:f>
              <c:numCache>
                <c:formatCode>General</c:formatCode>
                <c:ptCount val="2"/>
                <c:pt idx="0">
                  <c:v>5</c:v>
                </c:pt>
                <c:pt idx="1">
                  <c:v>7</c:v>
                </c:pt>
              </c:numCache>
            </c:numRef>
          </c:val>
        </c:ser>
        <c:ser>
          <c:idx val="10"/>
          <c:order val="10"/>
          <c:tx>
            <c:strRef>
              <c:f>Sheet1!$A$12</c:f>
              <c:strCache>
                <c:ptCount val="1"/>
                <c:pt idx="0">
                  <c:v>pesquisa de mercado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Sheet1!$B$12:$C$12</c:f>
              <c:numCache>
                <c:formatCode>General</c:formatCode>
                <c:ptCount val="2"/>
                <c:pt idx="0">
                  <c:v>0</c:v>
                </c:pt>
                <c:pt idx="1">
                  <c:v>6</c:v>
                </c:pt>
              </c:numCache>
            </c:numRef>
          </c:val>
        </c:ser>
        <c:ser>
          <c:idx val="11"/>
          <c:order val="11"/>
          <c:tx>
            <c:strRef>
              <c:f>Sheet1!$A$13</c:f>
              <c:strCache>
                <c:ptCount val="1"/>
                <c:pt idx="0">
                  <c:v>atendimento ao cliente</c:v>
                </c:pt>
              </c:strCache>
            </c:strRef>
          </c:tx>
          <c:cat>
            <c:strRef>
              <c:f>Sheet1!$B$1:$C$1</c:f>
              <c:strCache>
                <c:ptCount val="2"/>
                <c:pt idx="0">
                  <c:v>ANTES</c:v>
                </c:pt>
                <c:pt idx="1">
                  <c:v>DEPOIS</c:v>
                </c:pt>
              </c:strCache>
            </c:strRef>
          </c:cat>
          <c:val>
            <c:numRef>
              <c:f>Sheet1!$B$13:$C$13</c:f>
              <c:numCache>
                <c:formatCode>General</c:formatCode>
                <c:ptCount val="2"/>
                <c:pt idx="0">
                  <c:v>0</c:v>
                </c:pt>
                <c:pt idx="1">
                  <c:v>3</c:v>
                </c:pt>
              </c:numCache>
            </c:numRef>
          </c:val>
        </c:ser>
        <c:gapDepth val="0"/>
        <c:shape val="box"/>
        <c:axId val="93208576"/>
        <c:axId val="93210112"/>
        <c:axId val="0"/>
      </c:bar3DChart>
      <c:catAx>
        <c:axId val="93208576"/>
        <c:scaling>
          <c:orientation val="minMax"/>
        </c:scaling>
        <c:axPos val="b"/>
        <c:numFmt formatCode="General" sourceLinked="1"/>
        <c:tickLblPos val="low"/>
        <c:txPr>
          <a:bodyPr rot="0" vert="horz"/>
          <a:lstStyle/>
          <a:p>
            <a:pPr>
              <a:defRPr sz="2000"/>
            </a:pPr>
            <a:endParaRPr lang="pt-BR"/>
          </a:p>
        </c:txPr>
        <c:crossAx val="93210112"/>
        <c:crosses val="autoZero"/>
        <c:auto val="1"/>
        <c:lblAlgn val="ctr"/>
        <c:lblOffset val="100"/>
        <c:tickLblSkip val="1"/>
        <c:tickMarkSkip val="1"/>
      </c:catAx>
      <c:valAx>
        <c:axId val="93210112"/>
        <c:scaling>
          <c:orientation val="minMax"/>
        </c:scaling>
        <c:axPos val="l"/>
        <c:majorGridlines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932085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802773497688765"/>
          <c:y val="0"/>
          <c:w val="0.26348228043143296"/>
          <c:h val="0.90849673202614378"/>
        </c:manualLayout>
      </c:layout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3FAEB4-FA5A-4D62-A4B3-02FE22EA7D9F}" type="datetimeFigureOut">
              <a:rPr lang="pt-BR" smtClean="0"/>
              <a:t>07/03/2011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20503-E571-49B1-A570-2E0552354A3A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to 87"/>
          <p:cNvGraphicFramePr/>
          <p:nvPr/>
        </p:nvGraphicFramePr>
        <p:xfrm>
          <a:off x="0" y="1052736"/>
          <a:ext cx="8892480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Apresentação na tela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</cp:revision>
  <dcterms:created xsi:type="dcterms:W3CDTF">2011-03-07T16:43:56Z</dcterms:created>
  <dcterms:modified xsi:type="dcterms:W3CDTF">2011-03-07T16:44:53Z</dcterms:modified>
</cp:coreProperties>
</file>