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72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D61FE7-5FCD-46AF-8607-2C0AA0C4F7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20395248-30A5-4CB2-8CA1-484AE927FC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5BAB556-2241-42E0-9C2D-6246C105C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40E1-E638-4345-8129-BF049EB467AB}" type="datetimeFigureOut">
              <a:rPr lang="pt-BR" smtClean="0"/>
              <a:t>18/07/2020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AA599C0-2135-4471-B5CF-4967C2BCF0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8EEF467-2AAA-40D8-815D-7A18160B9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E035B-935A-4804-BF76-776988A6F7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1515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F574159-CFFF-4BE8-862B-5CF0476CB7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4B01FB5-AB22-4011-A459-7BBF9409DA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C63BC52-5205-4E6C-AE8B-131C4C4E7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40E1-E638-4345-8129-BF049EB467AB}" type="datetimeFigureOut">
              <a:rPr lang="pt-BR" smtClean="0"/>
              <a:t>18/07/2020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B5C8BF1-B8AE-4C8C-951B-0F4451E18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31C8A1C7-C04E-4584-996D-60016277E7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E035B-935A-4804-BF76-776988A6F7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79156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EDD1F32A-887D-40F4-818C-40EBB992BC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DE8F4A08-1294-49C1-8C35-BE4B563AD9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0F95AA6-1FE4-43EA-B5C8-1082B47B1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40E1-E638-4345-8129-BF049EB467AB}" type="datetimeFigureOut">
              <a:rPr lang="pt-BR" smtClean="0"/>
              <a:t>18/07/2020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AE9777C-07BE-4094-85CE-5A76F55664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8FEECAB-2C22-4810-9A4B-7B26593D8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E035B-935A-4804-BF76-776988A6F7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19724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966E45-BC21-44F6-8AA8-41F2F07C9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0DB7DE5-6F14-4929-9BE9-70A3F46287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70F33BA-82E5-4D05-8058-A5AC4C6EB2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40E1-E638-4345-8129-BF049EB467AB}" type="datetimeFigureOut">
              <a:rPr lang="pt-BR" smtClean="0"/>
              <a:t>18/07/2020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7E8DAA3-C798-4A8A-A4F2-1C0D9D858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8D3C1D4-CAE2-4DC5-810C-7EB0C7BE5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E035B-935A-4804-BF76-776988A6F7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78706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0DE377-968A-469C-A391-4BD02F3B6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AC0843A5-1498-48E7-B8AE-DB3381F54D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21175D53-24A0-44E5-B1D7-CC1534246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40E1-E638-4345-8129-BF049EB467AB}" type="datetimeFigureOut">
              <a:rPr lang="pt-BR" smtClean="0"/>
              <a:t>18/07/2020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891B7BD-4F38-4A89-9909-205B1902AD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0A17C222-2734-4556-B545-A7BA279F8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E035B-935A-4804-BF76-776988A6F7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3318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5873227-64DC-44F2-86C7-624280CEB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19B04A7-7737-402C-9A42-4C2F8D8656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4306F2BD-6A7A-45AB-A21A-469303CB09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FD466D2-70D0-42B0-81CA-AB6FAF027D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40E1-E638-4345-8129-BF049EB467AB}" type="datetimeFigureOut">
              <a:rPr lang="pt-BR" smtClean="0"/>
              <a:t>18/07/2020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CA56397-E292-41A6-8181-A75CDE7698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F478FD3-8E8E-44C6-A1AD-5F49A590C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E035B-935A-4804-BF76-776988A6F7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8827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25D982-8E74-4CCE-A1AA-B07E46B2AF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5BC0C2A-6E9A-4568-9A79-755EE2D0AC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5190DE6E-EB91-4340-97F2-077607A5F2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FE43A671-3246-487D-95CD-BE312FC89C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F8D626F8-C991-48D7-B9E7-6FDA12ACEFF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70556D8-6821-442E-BC82-7BA3D8E0F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40E1-E638-4345-8129-BF049EB467AB}" type="datetimeFigureOut">
              <a:rPr lang="pt-BR" smtClean="0"/>
              <a:t>18/07/2020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478DB5B-70AC-40E9-9B26-BA906DC82D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7E36784E-D3EF-4832-B612-43CF10984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E035B-935A-4804-BF76-776988A6F7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0811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D418E7-8A86-4808-A22A-61E74594B1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F6C537CD-DBC1-4713-B504-57A4158C0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40E1-E638-4345-8129-BF049EB467AB}" type="datetimeFigureOut">
              <a:rPr lang="pt-BR" smtClean="0"/>
              <a:t>18/07/2020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402D96B-ECEC-42AD-AB70-A1E606194A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68FBC4D2-46EF-4A93-8E76-4CBB722EE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E035B-935A-4804-BF76-776988A6F7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6523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11B45DE-03AE-4CCD-BB74-E8DECFDB9A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40E1-E638-4345-8129-BF049EB467AB}" type="datetimeFigureOut">
              <a:rPr lang="pt-BR" smtClean="0"/>
              <a:t>18/07/2020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D0D4924C-8210-46B6-91CA-D89A6FAE6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E77CCFC-FD39-4E8C-BD13-5B15A1555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E035B-935A-4804-BF76-776988A6F7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6808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DB6F58-DB60-42AC-9EB2-20257EF23C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3BB0CEB-2ACA-4DF9-955D-10E0B4B5D4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C01C4C57-BA75-440F-ACCE-F920EF5076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F8343C6-0B38-48A8-A009-019E508B3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40E1-E638-4345-8129-BF049EB467AB}" type="datetimeFigureOut">
              <a:rPr lang="pt-BR" smtClean="0"/>
              <a:t>18/07/2020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B053BC09-AB82-48F1-8EF5-D27BED573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788B194F-2637-417D-824E-795D7D0B5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E035B-935A-4804-BF76-776988A6F7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57213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ED80A3-A13A-447B-A038-F1F5B0D28B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E515BF54-240D-409B-B36A-FF6E35745B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BBB52011-E3A7-4445-BC66-95DD171D89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65E2A48E-F6FF-4E88-8F87-AFA34BD13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3E40E1-E638-4345-8129-BF049EB467AB}" type="datetimeFigureOut">
              <a:rPr lang="pt-BR" smtClean="0"/>
              <a:t>18/07/2020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3A5953E1-F28E-4101-B46C-41308B02C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068F77FA-9938-431B-9A9D-D723ED5C7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0E035B-935A-4804-BF76-776988A6F7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81065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50A4EB00-B640-4BCD-8A6C-D394589F9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3D201447-BC57-41A8-8232-B596C8ED4A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6427182-C48F-4B49-BCE6-72A87F848D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3E40E1-E638-4345-8129-BF049EB467AB}" type="datetimeFigureOut">
              <a:rPr lang="pt-BR" smtClean="0"/>
              <a:t>18/07/2020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7B2DEE7-FA8D-46D7-96D3-26B2C3E6335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C2F6593-DCF9-45F1-8A44-B63BFAB1F9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E035B-935A-4804-BF76-776988A6F7A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459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Agrupar 3">
            <a:extLst>
              <a:ext uri="{FF2B5EF4-FFF2-40B4-BE49-F238E27FC236}">
                <a16:creationId xmlns:a16="http://schemas.microsoft.com/office/drawing/2014/main" id="{9E65AF66-45AF-48B4-98A3-3DCB766279BA}"/>
              </a:ext>
            </a:extLst>
          </p:cNvPr>
          <p:cNvGrpSpPr/>
          <p:nvPr/>
        </p:nvGrpSpPr>
        <p:grpSpPr>
          <a:xfrm>
            <a:off x="3451542" y="77470"/>
            <a:ext cx="5288917" cy="6703057"/>
            <a:chOff x="-10802" y="0"/>
            <a:chExt cx="9438689" cy="4934301"/>
          </a:xfrm>
        </p:grpSpPr>
        <p:sp>
          <p:nvSpPr>
            <p:cNvPr id="5" name="Retângulo 4">
              <a:extLst>
                <a:ext uri="{FF2B5EF4-FFF2-40B4-BE49-F238E27FC236}">
                  <a16:creationId xmlns:a16="http://schemas.microsoft.com/office/drawing/2014/main" id="{7538B2A7-C4B5-4461-91D5-B42D7901CAE6}"/>
                </a:ext>
              </a:extLst>
            </p:cNvPr>
            <p:cNvSpPr/>
            <p:nvPr/>
          </p:nvSpPr>
          <p:spPr>
            <a:xfrm>
              <a:off x="1438417" y="19051"/>
              <a:ext cx="2769326" cy="453011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sp>
          <p:nvSpPr>
            <p:cNvPr id="6" name="Retângulo 5">
              <a:extLst>
                <a:ext uri="{FF2B5EF4-FFF2-40B4-BE49-F238E27FC236}">
                  <a16:creationId xmlns:a16="http://schemas.microsoft.com/office/drawing/2014/main" id="{3F7E39CD-FFE9-4A86-9F12-CF6C792B2F7E}"/>
                </a:ext>
              </a:extLst>
            </p:cNvPr>
            <p:cNvSpPr/>
            <p:nvPr/>
          </p:nvSpPr>
          <p:spPr>
            <a:xfrm>
              <a:off x="4741175" y="19051"/>
              <a:ext cx="2769326" cy="44833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sp>
          <p:nvSpPr>
            <p:cNvPr id="7" name="Retângulo 6">
              <a:extLst>
                <a:ext uri="{FF2B5EF4-FFF2-40B4-BE49-F238E27FC236}">
                  <a16:creationId xmlns:a16="http://schemas.microsoft.com/office/drawing/2014/main" id="{FE0E25B6-51F6-430B-9394-767FE58735BA}"/>
                </a:ext>
              </a:extLst>
            </p:cNvPr>
            <p:cNvSpPr/>
            <p:nvPr/>
          </p:nvSpPr>
          <p:spPr>
            <a:xfrm>
              <a:off x="1970680" y="1083577"/>
              <a:ext cx="4959532" cy="524238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sp>
          <p:nvSpPr>
            <p:cNvPr id="8" name="Retângulo 7">
              <a:extLst>
                <a:ext uri="{FF2B5EF4-FFF2-40B4-BE49-F238E27FC236}">
                  <a16:creationId xmlns:a16="http://schemas.microsoft.com/office/drawing/2014/main" id="{B464ABA7-D5A8-471E-AAD9-EAD503795A92}"/>
                </a:ext>
              </a:extLst>
            </p:cNvPr>
            <p:cNvSpPr/>
            <p:nvPr/>
          </p:nvSpPr>
          <p:spPr>
            <a:xfrm>
              <a:off x="3062502" y="2161750"/>
              <a:ext cx="2769326" cy="52105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2D87E2B5-29A7-4D7C-A148-59FF63722543}"/>
                </a:ext>
              </a:extLst>
            </p:cNvPr>
            <p:cNvSpPr/>
            <p:nvPr/>
          </p:nvSpPr>
          <p:spPr>
            <a:xfrm>
              <a:off x="6624566" y="2161750"/>
              <a:ext cx="2769326" cy="528119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sp>
          <p:nvSpPr>
            <p:cNvPr id="10" name="Retângulo 9">
              <a:extLst>
                <a:ext uri="{FF2B5EF4-FFF2-40B4-BE49-F238E27FC236}">
                  <a16:creationId xmlns:a16="http://schemas.microsoft.com/office/drawing/2014/main" id="{53CE07EC-962D-424F-B89E-98B7DAD13F05}"/>
                </a:ext>
              </a:extLst>
            </p:cNvPr>
            <p:cNvSpPr/>
            <p:nvPr/>
          </p:nvSpPr>
          <p:spPr>
            <a:xfrm>
              <a:off x="3062502" y="3226274"/>
              <a:ext cx="2769326" cy="470764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id="{91E7DF73-D801-4EE0-9BD5-2D212BDF9D32}"/>
                </a:ext>
              </a:extLst>
            </p:cNvPr>
            <p:cNvSpPr/>
            <p:nvPr/>
          </p:nvSpPr>
          <p:spPr>
            <a:xfrm>
              <a:off x="6658561" y="2810299"/>
              <a:ext cx="2769326" cy="1859282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sp>
          <p:nvSpPr>
            <p:cNvPr id="12" name="Retângulo 11">
              <a:extLst>
                <a:ext uri="{FF2B5EF4-FFF2-40B4-BE49-F238E27FC236}">
                  <a16:creationId xmlns:a16="http://schemas.microsoft.com/office/drawing/2014/main" id="{22219A5D-C952-44D3-ABBA-4526F99C86BF}"/>
                </a:ext>
              </a:extLst>
            </p:cNvPr>
            <p:cNvSpPr/>
            <p:nvPr/>
          </p:nvSpPr>
          <p:spPr>
            <a:xfrm>
              <a:off x="3094179" y="4309311"/>
              <a:ext cx="2769326" cy="570767"/>
            </a:xfrm>
            <a:prstGeom prst="rect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pt-BR"/>
            </a:p>
          </p:txBody>
        </p:sp>
        <p:cxnSp>
          <p:nvCxnSpPr>
            <p:cNvPr id="13" name="Conector de Seta Reta 12">
              <a:extLst>
                <a:ext uri="{FF2B5EF4-FFF2-40B4-BE49-F238E27FC236}">
                  <a16:creationId xmlns:a16="http://schemas.microsoft.com/office/drawing/2014/main" id="{60620FE1-0239-436C-B695-D6818B2810CF}"/>
                </a:ext>
              </a:extLst>
            </p:cNvPr>
            <p:cNvCxnSpPr>
              <a:stCxn id="5" idx="2"/>
              <a:endCxn id="7" idx="0"/>
            </p:cNvCxnSpPr>
            <p:nvPr/>
          </p:nvCxnSpPr>
          <p:spPr>
            <a:xfrm>
              <a:off x="2823080" y="472062"/>
              <a:ext cx="1627367" cy="611515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de Seta Reta 13">
              <a:extLst>
                <a:ext uri="{FF2B5EF4-FFF2-40B4-BE49-F238E27FC236}">
                  <a16:creationId xmlns:a16="http://schemas.microsoft.com/office/drawing/2014/main" id="{1095763F-FF6A-4AC8-AF39-55A169AF7CE4}"/>
                </a:ext>
              </a:extLst>
            </p:cNvPr>
            <p:cNvCxnSpPr>
              <a:stCxn id="30" idx="2"/>
              <a:endCxn id="7" idx="0"/>
            </p:cNvCxnSpPr>
            <p:nvPr/>
          </p:nvCxnSpPr>
          <p:spPr>
            <a:xfrm flipH="1">
              <a:off x="4450447" y="476736"/>
              <a:ext cx="1627229" cy="60684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Conector de Seta Reta 14">
              <a:extLst>
                <a:ext uri="{FF2B5EF4-FFF2-40B4-BE49-F238E27FC236}">
                  <a16:creationId xmlns:a16="http://schemas.microsoft.com/office/drawing/2014/main" id="{C8DA43A5-8C2B-49AE-8381-879489D0F06A}"/>
                </a:ext>
              </a:extLst>
            </p:cNvPr>
            <p:cNvCxnSpPr>
              <a:stCxn id="31" idx="2"/>
              <a:endCxn id="8" idx="0"/>
            </p:cNvCxnSpPr>
            <p:nvPr/>
          </p:nvCxnSpPr>
          <p:spPr>
            <a:xfrm flipH="1">
              <a:off x="4447166" y="1624024"/>
              <a:ext cx="28559" cy="53772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ector de Seta Reta 15">
              <a:extLst>
                <a:ext uri="{FF2B5EF4-FFF2-40B4-BE49-F238E27FC236}">
                  <a16:creationId xmlns:a16="http://schemas.microsoft.com/office/drawing/2014/main" id="{33B43570-A278-4C7A-9903-672275A794E9}"/>
                </a:ext>
              </a:extLst>
            </p:cNvPr>
            <p:cNvCxnSpPr>
              <a:stCxn id="25" idx="2"/>
              <a:endCxn id="27" idx="0"/>
            </p:cNvCxnSpPr>
            <p:nvPr/>
          </p:nvCxnSpPr>
          <p:spPr>
            <a:xfrm>
              <a:off x="4432051" y="2689868"/>
              <a:ext cx="13646" cy="536406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ector de Seta Reta 16">
              <a:extLst>
                <a:ext uri="{FF2B5EF4-FFF2-40B4-BE49-F238E27FC236}">
                  <a16:creationId xmlns:a16="http://schemas.microsoft.com/office/drawing/2014/main" id="{F9A1A8B2-F3F9-447C-9C5B-A85BAFD0ED7C}"/>
                </a:ext>
              </a:extLst>
            </p:cNvPr>
            <p:cNvCxnSpPr>
              <a:cxnSpLocks/>
              <a:stCxn id="10" idx="2"/>
              <a:endCxn id="12" idx="0"/>
            </p:cNvCxnSpPr>
            <p:nvPr/>
          </p:nvCxnSpPr>
          <p:spPr>
            <a:xfrm>
              <a:off x="4447166" y="3697038"/>
              <a:ext cx="31677" cy="612273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Conector de Seta Reta 17">
              <a:extLst>
                <a:ext uri="{FF2B5EF4-FFF2-40B4-BE49-F238E27FC236}">
                  <a16:creationId xmlns:a16="http://schemas.microsoft.com/office/drawing/2014/main" id="{09FB6333-8EF8-4644-914F-5853A5C23EEA}"/>
                </a:ext>
              </a:extLst>
            </p:cNvPr>
            <p:cNvCxnSpPr>
              <a:cxnSpLocks/>
              <a:stCxn id="8" idx="3"/>
              <a:endCxn id="9" idx="1"/>
            </p:cNvCxnSpPr>
            <p:nvPr/>
          </p:nvCxnSpPr>
          <p:spPr>
            <a:xfrm>
              <a:off x="5831828" y="2422279"/>
              <a:ext cx="792739" cy="3531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de Seta Reta 18">
              <a:extLst>
                <a:ext uri="{FF2B5EF4-FFF2-40B4-BE49-F238E27FC236}">
                  <a16:creationId xmlns:a16="http://schemas.microsoft.com/office/drawing/2014/main" id="{EFDA81BE-1BC3-4E6D-860E-283E84A43BBA}"/>
                </a:ext>
              </a:extLst>
            </p:cNvPr>
            <p:cNvCxnSpPr>
              <a:cxnSpLocks/>
              <a:stCxn id="10" idx="3"/>
              <a:endCxn id="28" idx="1"/>
            </p:cNvCxnSpPr>
            <p:nvPr/>
          </p:nvCxnSpPr>
          <p:spPr>
            <a:xfrm>
              <a:off x="5831828" y="3461657"/>
              <a:ext cx="786068" cy="300620"/>
            </a:xfrm>
            <a:prstGeom prst="straightConnector1">
              <a:avLst/>
            </a:prstGeom>
            <a:ln w="28575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CaixaDeTexto 26">
              <a:extLst>
                <a:ext uri="{FF2B5EF4-FFF2-40B4-BE49-F238E27FC236}">
                  <a16:creationId xmlns:a16="http://schemas.microsoft.com/office/drawing/2014/main" id="{91E2C4E7-FBF0-42DD-A65C-04D2564B71D6}"/>
                </a:ext>
              </a:extLst>
            </p:cNvPr>
            <p:cNvSpPr txBox="1"/>
            <p:nvPr/>
          </p:nvSpPr>
          <p:spPr>
            <a:xfrm>
              <a:off x="0" y="0"/>
              <a:ext cx="737083" cy="822325"/>
            </a:xfrm>
            <a:prstGeom prst="rect">
              <a:avLst/>
            </a:prstGeom>
            <a:noFill/>
          </p:spPr>
          <p:txBody>
            <a:bodyPr vert="vert270" wrap="square" rtlCol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0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Identificação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CaixaDeTexto 27">
              <a:extLst>
                <a:ext uri="{FF2B5EF4-FFF2-40B4-BE49-F238E27FC236}">
                  <a16:creationId xmlns:a16="http://schemas.microsoft.com/office/drawing/2014/main" id="{5CE19A15-6EBC-424B-A137-D4F5CE7AEE1E}"/>
                </a:ext>
              </a:extLst>
            </p:cNvPr>
            <p:cNvSpPr txBox="1"/>
            <p:nvPr/>
          </p:nvSpPr>
          <p:spPr>
            <a:xfrm>
              <a:off x="-10802" y="1689466"/>
              <a:ext cx="705717" cy="527050"/>
            </a:xfrm>
            <a:prstGeom prst="rect">
              <a:avLst/>
            </a:prstGeom>
            <a:noFill/>
          </p:spPr>
          <p:txBody>
            <a:bodyPr vert="vert270" wrap="square" rtlCol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0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Seleção 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CaixaDeTexto 28">
              <a:extLst>
                <a:ext uri="{FF2B5EF4-FFF2-40B4-BE49-F238E27FC236}">
                  <a16:creationId xmlns:a16="http://schemas.microsoft.com/office/drawing/2014/main" id="{6334EC2D-660A-4226-86CF-1ADC4413E579}"/>
                </a:ext>
              </a:extLst>
            </p:cNvPr>
            <p:cNvSpPr txBox="1"/>
            <p:nvPr/>
          </p:nvSpPr>
          <p:spPr>
            <a:xfrm>
              <a:off x="181306" y="3045757"/>
              <a:ext cx="705717" cy="810895"/>
            </a:xfrm>
            <a:prstGeom prst="rect">
              <a:avLst/>
            </a:prstGeom>
            <a:noFill/>
          </p:spPr>
          <p:txBody>
            <a:bodyPr vert="vert270" wrap="square" rtlCol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0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Elegibilidade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CaixaDeTexto 29">
              <a:extLst>
                <a:ext uri="{FF2B5EF4-FFF2-40B4-BE49-F238E27FC236}">
                  <a16:creationId xmlns:a16="http://schemas.microsoft.com/office/drawing/2014/main" id="{5EC3735D-86D7-4E78-B6D2-218910079F02}"/>
                </a:ext>
              </a:extLst>
            </p:cNvPr>
            <p:cNvSpPr txBox="1"/>
            <p:nvPr/>
          </p:nvSpPr>
          <p:spPr>
            <a:xfrm>
              <a:off x="135979" y="4374866"/>
              <a:ext cx="737084" cy="559435"/>
            </a:xfrm>
            <a:prstGeom prst="rect">
              <a:avLst/>
            </a:prstGeom>
            <a:noFill/>
          </p:spPr>
          <p:txBody>
            <a:bodyPr vert="vert270" wrap="square" rtlCol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0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Inclusão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CaixaDeTexto 31">
              <a:extLst>
                <a:ext uri="{FF2B5EF4-FFF2-40B4-BE49-F238E27FC236}">
                  <a16:creationId xmlns:a16="http://schemas.microsoft.com/office/drawing/2014/main" id="{AD3B119B-3DF3-4F36-B627-379CC8AD2882}"/>
                </a:ext>
              </a:extLst>
            </p:cNvPr>
            <p:cNvSpPr txBox="1"/>
            <p:nvPr/>
          </p:nvSpPr>
          <p:spPr>
            <a:xfrm>
              <a:off x="1432963" y="0"/>
              <a:ext cx="2684146" cy="453366"/>
            </a:xfrm>
            <a:prstGeom prst="rect">
              <a:avLst/>
            </a:prstGeom>
            <a:noFill/>
          </p:spPr>
          <p:txBody>
            <a:bodyPr vert="horz" wrap="square" rtlCol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0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Nº de relatos identificado no banco de dados de buscas (n = 279.567)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5" name="CaixaDeTexto 34">
              <a:extLst>
                <a:ext uri="{FF2B5EF4-FFF2-40B4-BE49-F238E27FC236}">
                  <a16:creationId xmlns:a16="http://schemas.microsoft.com/office/drawing/2014/main" id="{0278EE09-9829-4F1E-92A7-D031B8607826}"/>
                </a:ext>
              </a:extLst>
            </p:cNvPr>
            <p:cNvSpPr txBox="1"/>
            <p:nvPr/>
          </p:nvSpPr>
          <p:spPr>
            <a:xfrm>
              <a:off x="3138873" y="2298808"/>
              <a:ext cx="2586355" cy="391060"/>
            </a:xfrm>
            <a:prstGeom prst="rect">
              <a:avLst/>
            </a:prstGeom>
            <a:noFill/>
          </p:spPr>
          <p:txBody>
            <a:bodyPr vert="horz" wrap="square" rtlCol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0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Nº de relatos rastreados (n = 489) 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6" name="CaixaDeTexto 35">
              <a:extLst>
                <a:ext uri="{FF2B5EF4-FFF2-40B4-BE49-F238E27FC236}">
                  <a16:creationId xmlns:a16="http://schemas.microsoft.com/office/drawing/2014/main" id="{BC6CBFFF-ED08-4F85-A578-55874036532A}"/>
                </a:ext>
              </a:extLst>
            </p:cNvPr>
            <p:cNvSpPr txBox="1"/>
            <p:nvPr/>
          </p:nvSpPr>
          <p:spPr>
            <a:xfrm>
              <a:off x="6714457" y="2279093"/>
              <a:ext cx="2586355" cy="459801"/>
            </a:xfrm>
            <a:prstGeom prst="rect">
              <a:avLst/>
            </a:prstGeom>
            <a:noFill/>
          </p:spPr>
          <p:txBody>
            <a:bodyPr vert="horz" wrap="square" rtlCol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0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Nº de relatos excluídos (n = 170)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7" name="CaixaDeTexto 36">
              <a:extLst>
                <a:ext uri="{FF2B5EF4-FFF2-40B4-BE49-F238E27FC236}">
                  <a16:creationId xmlns:a16="http://schemas.microsoft.com/office/drawing/2014/main" id="{EA70CD68-BF21-40FB-AFD0-E5E9E316A6AE}"/>
                </a:ext>
              </a:extLst>
            </p:cNvPr>
            <p:cNvSpPr txBox="1"/>
            <p:nvPr/>
          </p:nvSpPr>
          <p:spPr>
            <a:xfrm>
              <a:off x="3152519" y="3226274"/>
              <a:ext cx="2586355" cy="461416"/>
            </a:xfrm>
            <a:prstGeom prst="rect">
              <a:avLst/>
            </a:prstGeom>
            <a:noFill/>
          </p:spPr>
          <p:txBody>
            <a:bodyPr vert="horz" wrap="square" rtlCol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0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Nº de artigos em texto completo avaliados para elegibilidade (n = 319)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8" name="CaixaDeTexto 37">
              <a:extLst>
                <a:ext uri="{FF2B5EF4-FFF2-40B4-BE49-F238E27FC236}">
                  <a16:creationId xmlns:a16="http://schemas.microsoft.com/office/drawing/2014/main" id="{4D56A4DE-EC66-4901-93AE-103088BDC1D0}"/>
                </a:ext>
              </a:extLst>
            </p:cNvPr>
            <p:cNvSpPr txBox="1"/>
            <p:nvPr/>
          </p:nvSpPr>
          <p:spPr>
            <a:xfrm>
              <a:off x="6617896" y="2810299"/>
              <a:ext cx="2752091" cy="1903956"/>
            </a:xfrm>
            <a:prstGeom prst="rect">
              <a:avLst/>
            </a:prstGeom>
            <a:noFill/>
          </p:spPr>
          <p:txBody>
            <a:bodyPr vert="horz" wrap="square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pt-BR" sz="1000" kern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Nº de artigos excluídos com justificativas (n = 311)</a:t>
              </a:r>
              <a:endParaRPr lang="pt-B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"/>
                <a:tabLst>
                  <a:tab pos="457200" algn="l"/>
                </a:tabLst>
              </a:pPr>
              <a:r>
                <a:rPr lang="pt-BR" sz="1000" kern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Artigo incompleto (n = 05)</a:t>
              </a:r>
              <a:endParaRPr lang="pt-B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"/>
                <a:tabLst>
                  <a:tab pos="457200" algn="l"/>
                </a:tabLst>
              </a:pPr>
              <a:r>
                <a:rPr lang="pt-BR" sz="1000" kern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Idioma (n = 12)</a:t>
              </a:r>
              <a:endParaRPr lang="pt-B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"/>
                <a:tabLst>
                  <a:tab pos="457200" algn="l"/>
                </a:tabLst>
              </a:pPr>
              <a:r>
                <a:rPr lang="pt-BR" sz="1000" kern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Não relacionado a Alto Desempenho Individual ou Organizacional (n = 225)  </a:t>
              </a:r>
              <a:endParaRPr lang="pt-B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  <a:p>
              <a:pPr marL="342900" lvl="0" indent="-342900">
                <a:lnSpc>
                  <a:spcPct val="107000"/>
                </a:lnSpc>
                <a:spcAft>
                  <a:spcPts val="0"/>
                </a:spcAft>
                <a:buFont typeface="Wingdings" panose="05000000000000000000" pitchFamily="2" charset="2"/>
                <a:buChar char=""/>
                <a:tabLst>
                  <a:tab pos="457200" algn="l"/>
                </a:tabLst>
              </a:pPr>
              <a:r>
                <a:rPr lang="pt-BR" sz="1000" kern="12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Dois ou mais critérios (n = 69)</a:t>
              </a:r>
              <a:endParaRPr lang="pt-B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9" name="CaixaDeTexto 38">
              <a:extLst>
                <a:ext uri="{FF2B5EF4-FFF2-40B4-BE49-F238E27FC236}">
                  <a16:creationId xmlns:a16="http://schemas.microsoft.com/office/drawing/2014/main" id="{6325D69B-E3DF-4458-9953-749782544AF8}"/>
                </a:ext>
              </a:extLst>
            </p:cNvPr>
            <p:cNvSpPr txBox="1"/>
            <p:nvPr/>
          </p:nvSpPr>
          <p:spPr>
            <a:xfrm>
              <a:off x="3195529" y="4380455"/>
              <a:ext cx="2586355" cy="391939"/>
            </a:xfrm>
            <a:prstGeom prst="rect">
              <a:avLst/>
            </a:prstGeom>
            <a:noFill/>
          </p:spPr>
          <p:txBody>
            <a:bodyPr vert="horz" wrap="square" rtlCol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0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Nº de estudos incluídos em sínteses qualitativas (n = 8)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0" name="CaixaDeTexto 40">
              <a:extLst>
                <a:ext uri="{FF2B5EF4-FFF2-40B4-BE49-F238E27FC236}">
                  <a16:creationId xmlns:a16="http://schemas.microsoft.com/office/drawing/2014/main" id="{50DD8B71-137C-4445-98A3-AA3E8B0E01BF}"/>
                </a:ext>
              </a:extLst>
            </p:cNvPr>
            <p:cNvSpPr txBox="1"/>
            <p:nvPr/>
          </p:nvSpPr>
          <p:spPr>
            <a:xfrm>
              <a:off x="4735604" y="7432"/>
              <a:ext cx="2684146" cy="469304"/>
            </a:xfrm>
            <a:prstGeom prst="rect">
              <a:avLst/>
            </a:prstGeom>
            <a:noFill/>
          </p:spPr>
          <p:txBody>
            <a:bodyPr vert="horz" wrap="square" rtlCol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0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Nº de relatos identificado em outras fontes (n = 4.629</a:t>
              </a:r>
              <a:r>
                <a:rPr lang="pt-BR" sz="10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)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1" name="CaixaDeTexto 32">
              <a:extLst>
                <a:ext uri="{FF2B5EF4-FFF2-40B4-BE49-F238E27FC236}">
                  <a16:creationId xmlns:a16="http://schemas.microsoft.com/office/drawing/2014/main" id="{6DCE89A2-3988-4E9F-AD7C-DC99452A4B48}"/>
                </a:ext>
              </a:extLst>
            </p:cNvPr>
            <p:cNvSpPr txBox="1"/>
            <p:nvPr/>
          </p:nvSpPr>
          <p:spPr>
            <a:xfrm>
              <a:off x="2333551" y="1208842"/>
              <a:ext cx="4284345" cy="415182"/>
            </a:xfrm>
            <a:prstGeom prst="rect">
              <a:avLst/>
            </a:prstGeom>
            <a:noFill/>
          </p:spPr>
          <p:txBody>
            <a:bodyPr vert="horz" wrap="square" rtlCol="0">
              <a:noAutofit/>
            </a:bodyPr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</a:pPr>
              <a:r>
                <a:rPr lang="pt-BR" sz="1000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Arial" panose="020B0604020202020204" pitchFamily="34" charset="0"/>
                </a:rPr>
                <a:t>Nº de relatos após eliminar os duplicados ou não aderentes ( n = 489) 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8065837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136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Wingdings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Ramos, Ana Paula D. (ELS-RIO)</dc:creator>
  <cp:lastModifiedBy>Ramos, Ana Paula D. (ELS-RIO)</cp:lastModifiedBy>
  <cp:revision>1</cp:revision>
  <dcterms:created xsi:type="dcterms:W3CDTF">2020-07-19T00:05:48Z</dcterms:created>
  <dcterms:modified xsi:type="dcterms:W3CDTF">2020-07-19T00:06:52Z</dcterms:modified>
</cp:coreProperties>
</file>